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4" r:id="rId1"/>
  </p:sldMasterIdLst>
  <p:notesMasterIdLst>
    <p:notesMasterId r:id="rId21"/>
  </p:notesMasterIdLst>
  <p:sldIdLst>
    <p:sldId id="285" r:id="rId2"/>
    <p:sldId id="273" r:id="rId3"/>
    <p:sldId id="274" r:id="rId4"/>
    <p:sldId id="275" r:id="rId5"/>
    <p:sldId id="278" r:id="rId6"/>
    <p:sldId id="276" r:id="rId7"/>
    <p:sldId id="277" r:id="rId8"/>
    <p:sldId id="279" r:id="rId9"/>
    <p:sldId id="280" r:id="rId10"/>
    <p:sldId id="262" r:id="rId11"/>
    <p:sldId id="281" r:id="rId12"/>
    <p:sldId id="282" r:id="rId13"/>
    <p:sldId id="283" r:id="rId14"/>
    <p:sldId id="263" r:id="rId15"/>
    <p:sldId id="284" r:id="rId16"/>
    <p:sldId id="267" r:id="rId17"/>
    <p:sldId id="268" r:id="rId18"/>
    <p:sldId id="270" r:id="rId19"/>
    <p:sldId id="272" r:id="rId20"/>
  </p:sldIdLst>
  <p:sldSz cx="9144000" cy="6858000" type="screen4x3"/>
  <p:notesSz cx="6858000" cy="9144000"/>
  <p:embeddedFontLst>
    <p:embeddedFont>
      <p:font typeface="微軟正黑體" panose="020B0604030504040204" pitchFamily="34" charset="-120"/>
      <p:regular r:id="rId22"/>
      <p:bold r:id="rId23"/>
    </p:embeddedFont>
    <p:embeddedFont>
      <p:font typeface="Corbel" panose="020B0503020204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F2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219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29b99cd1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29b99cd1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變成向量：Encodeing</a:t>
            </a:r>
            <a:endParaRPr/>
          </a:p>
        </p:txBody>
      </p:sp>
      <p:sp>
        <p:nvSpPr>
          <p:cNvPr id="105" name="Google Shape;105;g529b99cd10_0_19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417410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4b9d1523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4b9d1523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54b9d1523b_2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555798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4b9d1523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4b9d1523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54b9d1523b_2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4278177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4b9d152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4b9d1523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54b9d1523b_1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54191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88318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6711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87661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267220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29393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88069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71746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948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23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85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94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90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9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30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6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1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95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825625"/>
            <a:ext cx="767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00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time_continue=42&amp;v=3liCbRZPrZA&amp;feature=emb_title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s.nvidia.com.tw/2016/07/whats-difference-artificial-intelligence-machine-learning-deep-learning-ai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講者介紹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628650" y="1690689"/>
            <a:ext cx="2892458" cy="2883866"/>
            <a:chOff x="628650" y="1690689"/>
            <a:chExt cx="2892458" cy="2883866"/>
          </a:xfrm>
        </p:grpSpPr>
        <p:sp>
          <p:nvSpPr>
            <p:cNvPr id="6" name="矩形 5"/>
            <p:cNvSpPr/>
            <p:nvPr/>
          </p:nvSpPr>
          <p:spPr>
            <a:xfrm>
              <a:off x="628650" y="1690689"/>
              <a:ext cx="2892458" cy="28838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46088" eaLnBrk="0" hangingPunct="0">
                <a:spcBef>
                  <a:spcPct val="20000"/>
                </a:spcBef>
                <a:buClr>
                  <a:srgbClr val="FF00FF"/>
                </a:buClr>
              </a:pPr>
              <a:r>
                <a:rPr lang="zh-TW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國立中央大學</a:t>
              </a:r>
              <a:r>
                <a:rPr lang="zh-TW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土木工程</a:t>
              </a:r>
              <a:r>
                <a:rPr lang="zh-TW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系</a:t>
              </a:r>
              <a:endPara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446088" eaLnBrk="0" hangingPunct="0">
                <a:spcBef>
                  <a:spcPct val="20000"/>
                </a:spcBef>
                <a:buClr>
                  <a:srgbClr val="FF00FF"/>
                </a:buClr>
              </a:pPr>
              <a:r>
                <a:rPr lang="zh-TW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       學士</a:t>
              </a:r>
              <a:endPara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446088" eaLnBrk="0" hangingPunct="0">
                <a:spcBef>
                  <a:spcPct val="20000"/>
                </a:spcBef>
                <a:buClr>
                  <a:srgbClr val="FF00FF"/>
                </a:buClr>
              </a:pPr>
              <a:r>
                <a:rPr lang="zh-TW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國立台</a:t>
              </a:r>
              <a:r>
                <a:rPr lang="zh-TW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灣</a:t>
              </a:r>
              <a:r>
                <a:rPr lang="zh-TW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大學</a:t>
              </a:r>
              <a:r>
                <a:rPr lang="zh-TW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土木工程系</a:t>
              </a:r>
              <a:endPara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14375" eaLnBrk="0" hangingPunct="0">
                <a:spcAft>
                  <a:spcPts val="1800"/>
                </a:spcAft>
                <a:buClr>
                  <a:srgbClr val="FF00FF"/>
                </a:buClr>
              </a:pPr>
              <a:r>
                <a:rPr lang="zh-TW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結構</a:t>
              </a:r>
              <a:r>
                <a:rPr lang="zh-TW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工程</a:t>
              </a:r>
              <a:r>
                <a:rPr lang="zh-TW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組</a:t>
              </a:r>
              <a:r>
                <a:rPr lang="zh-TW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碩士</a:t>
              </a:r>
              <a:r>
                <a:rPr lang="en-US" altLang="zh-TW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zh-TW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肄</a:t>
              </a:r>
              <a:r>
                <a:rPr lang="en-US" altLang="zh-TW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428625" eaLnBrk="0" hangingPunct="0">
                <a:spcBef>
                  <a:spcPct val="20000"/>
                </a:spcBef>
                <a:buClr>
                  <a:schemeClr val="bg1"/>
                </a:buClr>
              </a:pPr>
              <a:endPara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428625" eaLnBrk="0" hangingPunct="0">
                <a:spcBef>
                  <a:spcPct val="20000"/>
                </a:spcBef>
                <a:buClr>
                  <a:schemeClr val="bg1"/>
                </a:buClr>
              </a:pPr>
              <a:r>
                <a:rPr lang="zh-TW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資料分析</a:t>
              </a:r>
              <a:endPara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428625" eaLnBrk="0" hangingPunct="0">
                <a:spcBef>
                  <a:spcPct val="20000"/>
                </a:spcBef>
                <a:buClr>
                  <a:schemeClr val="bg1"/>
                </a:buClr>
              </a:pPr>
              <a:r>
                <a:rPr lang="zh-TW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機器學習演算法</a:t>
              </a:r>
              <a:endPara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428625" eaLnBrk="0" hangingPunct="0">
                <a:spcBef>
                  <a:spcPct val="20000"/>
                </a:spcBef>
                <a:buClr>
                  <a:schemeClr val="bg1"/>
                </a:buClr>
              </a:pPr>
              <a:r>
                <a:rPr lang="zh-TW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深度學習演算</a:t>
              </a:r>
              <a:r>
                <a:rPr lang="zh-TW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法</a:t>
              </a:r>
              <a:endPara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714375" indent="-285750" eaLnBrk="0" hangingPunct="0">
                <a:spcBef>
                  <a:spcPct val="20000"/>
                </a:spcBef>
                <a:buClr>
                  <a:schemeClr val="bg1"/>
                </a:buClr>
                <a:buFont typeface="Times New Roman" panose="02020603050405020304" pitchFamily="18" charset="0"/>
                <a:buChar char="֍"/>
              </a:pP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649616" y="1703292"/>
              <a:ext cx="400110" cy="5860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   歷</a:t>
              </a: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649616" y="3333269"/>
              <a:ext cx="400110" cy="72071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      長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4002860" y="1690689"/>
            <a:ext cx="4673074" cy="39272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F00FF"/>
              </a:buClr>
            </a:pPr>
            <a:r>
              <a:rPr lang="zh-TW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現任</a:t>
            </a:r>
            <a:endParaRPr lang="en-US" altLang="zh-TW" sz="20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eaLnBrk="0" hangingPunct="0">
              <a:spcBef>
                <a:spcPct val="20000"/>
              </a:spcBef>
              <a:buClr>
                <a:srgbClr val="FF00FF"/>
              </a:buClr>
            </a:pPr>
            <a:r>
              <a:rPr lang="zh-TW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  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興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創知能股份有限公司技術研發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部研發工程師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eaLnBrk="0" hangingPunct="0">
              <a:spcBef>
                <a:spcPct val="20000"/>
              </a:spcBef>
              <a:buClr>
                <a:srgbClr val="FF00FF"/>
              </a:buClr>
            </a:pPr>
            <a:r>
              <a:rPr lang="zh-TW" altLang="en-US" sz="2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經歷</a:t>
            </a:r>
            <a:endParaRPr lang="en-US" altLang="zh-TW" sz="20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rgbClr val="FF00FF"/>
              </a:buClr>
            </a:pP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中華工程股份有限公司技術研發部工程規劃處工程師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rgbClr val="FF00FF"/>
              </a:buClr>
            </a:pP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交通部公路總局材料試驗所工務員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eaLnBrk="0" hangingPunct="0">
              <a:spcBef>
                <a:spcPts val="1200"/>
              </a:spcBef>
              <a:buClr>
                <a:srgbClr val="FF00FF"/>
              </a:buClr>
            </a:pPr>
            <a:r>
              <a:rPr lang="zh-TW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榮譽</a:t>
            </a:r>
            <a:r>
              <a:rPr lang="en-US" altLang="zh-TW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近</a:t>
            </a:r>
            <a:r>
              <a:rPr lang="en-US" altLang="zh-TW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年得獎</a:t>
            </a:r>
            <a:r>
              <a:rPr lang="en-US" altLang="zh-TW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446088" eaLnBrk="0" hangingPunct="0">
              <a:spcBef>
                <a:spcPct val="20000"/>
              </a:spcBef>
              <a:buClr>
                <a:srgbClr val="FF00FF"/>
              </a:buClr>
            </a:pPr>
            <a:r>
              <a:rPr lang="en-US" altLang="zh-TW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108</a:t>
            </a:r>
            <a:r>
              <a:rPr lang="zh-TW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年度亞洲資料創新應用大擂台台灣研發獎</a:t>
            </a:r>
            <a:endParaRPr lang="en-US" altLang="zh-TW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eaLnBrk="0" hangingPunct="0">
              <a:spcBef>
                <a:spcPct val="20000"/>
              </a:spcBef>
              <a:buClr>
                <a:srgbClr val="FF00FF"/>
              </a:buClr>
            </a:pPr>
            <a:r>
              <a:rPr lang="zh-TW" altLang="en-US" sz="2000" b="1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專案經歷</a:t>
            </a:r>
            <a:endParaRPr lang="en-US" altLang="zh-TW" sz="2000" b="1" dirty="0">
              <a:solidFill>
                <a:schemeClr val="tx1"/>
              </a:solidFill>
              <a:latin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rgbClr val="FF00FF"/>
              </a:buClr>
            </a:pP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        空間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時間關聯特徵分析遙測產品演算法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開發        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rgbClr val="FF00FF"/>
              </a:buClr>
            </a:pP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        多模型集成二階段崩塌預測演算法開發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rgbClr val="FF00FF"/>
              </a:buClr>
            </a:pP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        時序性水位預測演算法開發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rgbClr val="FF00FF"/>
              </a:buClr>
            </a:pP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        土壤聲波分析應用於地震時刻預測資料競賽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rgbClr val="FF00FF"/>
              </a:buClr>
            </a:pPr>
            <a:endParaRPr lang="en-US" altLang="zh-TW" b="1" dirty="0">
              <a:latin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41058" y="912161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F00FF"/>
              </a:buClr>
              <a:buFont typeface="Wingdings" pitchFamily="2" charset="2"/>
              <a:buNone/>
            </a:pPr>
            <a:r>
              <a:rPr lang="zh-TW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方子齊</a:t>
            </a:r>
          </a:p>
        </p:txBody>
      </p:sp>
    </p:spTree>
    <p:extLst>
      <p:ext uri="{BB962C8B-B14F-4D97-AF65-F5344CB8AC3E}">
        <p14:creationId xmlns:p14="http://schemas.microsoft.com/office/powerpoint/2010/main" val="1550256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Arial"/>
              <a:buNone/>
            </a:pPr>
            <a:r>
              <a:rPr lang="en-US" i="0" u="none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防止資料過度擬合方法</a:t>
            </a:r>
            <a:endParaRPr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6553200" y="6472237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9554" y="5261865"/>
            <a:ext cx="2414350" cy="4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9553" y="5692915"/>
            <a:ext cx="2414351" cy="4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內容版面配置區 2"/>
          <p:cNvSpPr txBox="1">
            <a:spLocks/>
          </p:cNvSpPr>
          <p:nvPr/>
        </p:nvSpPr>
        <p:spPr>
          <a:xfrm>
            <a:off x="840000" y="1825625"/>
            <a:ext cx="767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rain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過頭：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Tx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Early stopping</a:t>
            </a:r>
          </a:p>
          <a:p>
            <a:pPr>
              <a:buClrTx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訓練資料太少：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Tx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找更多啊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Tx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augmentation</a:t>
            </a:r>
          </a:p>
          <a:p>
            <a:pPr>
              <a:buClrTx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太複雜：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Tx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簡化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Tx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Regularization</a:t>
            </a:r>
          </a:p>
          <a:p>
            <a:pPr lvl="1">
              <a:buClrTx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Dropout</a:t>
            </a:r>
            <a:endParaRPr lang="en-US" altLang="zh-TW" dirty="0" smtClean="0"/>
          </a:p>
          <a:p>
            <a:pPr>
              <a:buClrTx/>
            </a:pPr>
            <a:endParaRPr lang="en-US" altLang="zh-TW" dirty="0" smtClean="0"/>
          </a:p>
          <a:p>
            <a:pPr marL="0" indent="0">
              <a:buClrTx/>
              <a:buFont typeface="Arial" panose="020B0604020202020204" pitchFamily="34" charset="0"/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39" y="4763729"/>
            <a:ext cx="2771922" cy="141323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390" y="2288125"/>
            <a:ext cx="2007620" cy="17131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Feature engineering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840000" y="1865671"/>
            <a:ext cx="7675350" cy="4606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zh-TW" b="1" dirty="0" smtClean="0"/>
              <a:t>Normalization/Standardization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Tx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Tx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Tx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Tx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Tx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類別資料處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理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Tx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 encoding</a:t>
            </a:r>
          </a:p>
          <a:p>
            <a:pPr lvl="1">
              <a:buClrTx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One-hot encoding</a:t>
            </a:r>
          </a:p>
          <a:p>
            <a:pPr lvl="1">
              <a:buClrTx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Target encoding</a:t>
            </a:r>
          </a:p>
          <a:p>
            <a:pPr>
              <a:buClrTx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統計特徵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特徵交叉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Tx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額外特徵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蒐集</a:t>
            </a:r>
            <a:endParaRPr lang="en-US" altLang="zh-TW" dirty="0" smtClean="0"/>
          </a:p>
          <a:p>
            <a:pPr>
              <a:buClrTx/>
            </a:pPr>
            <a:endParaRPr lang="en-US" altLang="zh-TW" dirty="0" smtClean="0"/>
          </a:p>
          <a:p>
            <a:pPr marL="0" indent="0">
              <a:buClrTx/>
              <a:buFont typeface="Arial" panose="020B0604020202020204" pitchFamily="34" charset="0"/>
              <a:buNone/>
            </a:pPr>
            <a:endParaRPr lang="zh-TW" altLang="en-US" dirty="0"/>
          </a:p>
        </p:txBody>
      </p:sp>
      <p:grpSp>
        <p:nvGrpSpPr>
          <p:cNvPr id="6" name="Google Shape;128;p16"/>
          <p:cNvGrpSpPr/>
          <p:nvPr/>
        </p:nvGrpSpPr>
        <p:grpSpPr>
          <a:xfrm>
            <a:off x="1159642" y="2218568"/>
            <a:ext cx="2744236" cy="1227742"/>
            <a:chOff x="6553425" y="959334"/>
            <a:chExt cx="2743035" cy="1227339"/>
          </a:xfrm>
        </p:grpSpPr>
        <p:pic>
          <p:nvPicPr>
            <p:cNvPr id="7" name="Google Shape;129;p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53425" y="1093774"/>
              <a:ext cx="2453201" cy="10928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30;p16"/>
            <p:cNvCxnSpPr/>
            <p:nvPr/>
          </p:nvCxnSpPr>
          <p:spPr>
            <a:xfrm>
              <a:off x="7780025" y="1104100"/>
              <a:ext cx="0" cy="9819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9" name="Google Shape;131;p16"/>
            <p:cNvSpPr txBox="1"/>
            <p:nvPr/>
          </p:nvSpPr>
          <p:spPr>
            <a:xfrm>
              <a:off x="6709992" y="959334"/>
              <a:ext cx="1166834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mean =0</a:t>
              </a:r>
              <a:endParaRPr dirty="0"/>
            </a:p>
          </p:txBody>
        </p:sp>
        <p:sp>
          <p:nvSpPr>
            <p:cNvPr id="10" name="Google Shape;132;p16"/>
            <p:cNvSpPr txBox="1"/>
            <p:nvPr/>
          </p:nvSpPr>
          <p:spPr>
            <a:xfrm>
              <a:off x="8059632" y="1461700"/>
              <a:ext cx="1236828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 err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stdev</a:t>
              </a:r>
              <a:r>
                <a:rPr lang="en-US" sz="1800" b="0" i="0" u="none" strike="noStrike" cap="none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=1</a:t>
              </a:r>
              <a:endParaRPr dirty="0"/>
            </a:p>
          </p:txBody>
        </p:sp>
        <p:cxnSp>
          <p:nvCxnSpPr>
            <p:cNvPr id="11" name="Google Shape;133;p16"/>
            <p:cNvCxnSpPr/>
            <p:nvPr/>
          </p:nvCxnSpPr>
          <p:spPr>
            <a:xfrm>
              <a:off x="7829475" y="1718050"/>
              <a:ext cx="2880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12" name="Google Shape;134;p16"/>
            <p:cNvCxnSpPr/>
            <p:nvPr/>
          </p:nvCxnSpPr>
          <p:spPr>
            <a:xfrm rot="10800000">
              <a:off x="7449925" y="1716550"/>
              <a:ext cx="288000" cy="30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</p:grpSp>
      <p:grpSp>
        <p:nvGrpSpPr>
          <p:cNvPr id="13" name="Google Shape;135;p16"/>
          <p:cNvGrpSpPr/>
          <p:nvPr/>
        </p:nvGrpSpPr>
        <p:grpSpPr>
          <a:xfrm>
            <a:off x="4127245" y="2230040"/>
            <a:ext cx="2453526" cy="1219988"/>
            <a:chOff x="6553425" y="2490622"/>
            <a:chExt cx="2453201" cy="1220051"/>
          </a:xfrm>
        </p:grpSpPr>
        <p:pic>
          <p:nvPicPr>
            <p:cNvPr id="14" name="Google Shape;136;p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53425" y="2617774"/>
              <a:ext cx="2453201" cy="10928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" name="Google Shape;137;p16"/>
            <p:cNvCxnSpPr/>
            <p:nvPr/>
          </p:nvCxnSpPr>
          <p:spPr>
            <a:xfrm>
              <a:off x="6872225" y="2628100"/>
              <a:ext cx="0" cy="9819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38;p16"/>
            <p:cNvCxnSpPr/>
            <p:nvPr/>
          </p:nvCxnSpPr>
          <p:spPr>
            <a:xfrm>
              <a:off x="8735000" y="2628100"/>
              <a:ext cx="0" cy="9819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17" name="Google Shape;139;p16"/>
            <p:cNvSpPr txBox="1"/>
            <p:nvPr/>
          </p:nvSpPr>
          <p:spPr>
            <a:xfrm>
              <a:off x="6839064" y="2490622"/>
              <a:ext cx="875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min =0</a:t>
              </a:r>
              <a:endParaRPr dirty="0"/>
            </a:p>
          </p:txBody>
        </p:sp>
        <p:sp>
          <p:nvSpPr>
            <p:cNvPr id="18" name="Google Shape;140;p16"/>
            <p:cNvSpPr txBox="1"/>
            <p:nvPr/>
          </p:nvSpPr>
          <p:spPr>
            <a:xfrm>
              <a:off x="7922845" y="2490622"/>
              <a:ext cx="875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min =1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17281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ML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演算法們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Linear Regression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Logistic Regression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SVM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Tree base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https://lh3.googleusercontent.com/YDfzUbUeEjgTDqG23QPQIJl_AE8KhZUGTVvmmVPHrqVF2q_gvFQ9dqN21LUkegXTmmv7NqO0PT5AwM2bZxPNnmpUz4_NbmTOKzON2O_cj-QAz0DN9-bzzOSQSCwvWTXmt97J4w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233" y="1825625"/>
            <a:ext cx="2518770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Be5gthYaTx3G5jSIZfMAimvaifdtq8Yw96V7jc30iF-O6GJoP_b9qe6ItqANVDwIeYG-c2bA4Nrsapeq33bf-ALQjQ6g3agqeMnV7Kcr0yQkBqAoJIyZbaAPNxln3_9Z_ZiNTy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431" y="1825625"/>
            <a:ext cx="1958437" cy="13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88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SVM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2053" name="Picture 5" descr="https://lh6.googleusercontent.com/e81O1dVwVmzaVtZ1k9GcSWM2R_ewsGU1el1Kw6oYFZw_AiK7Z6ZWOXl4ps-eFFq527_-zuxnx4aDLcvhUEohMlsvohpfH8CWHbpUyNm7ynVXLe_T0SXi3yNeM3QyKhZ-QAnlB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716" y="2165555"/>
            <a:ext cx="230505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4.googleusercontent.com/bj9v0LYWnru1px05Vz91iUgb4OpCzUqlJ8hiBXcM4TIjtYXBZlIVL-iOrLYH5qdmV4BbWabf0b7oGImaoYXJgCjxxcXKBTXGPWwlE3Rtab3Ly6C0JOT_oAeCbIwAmQEbe70Myf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743" y="2279854"/>
            <a:ext cx="22098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向右箭號 7"/>
          <p:cNvSpPr/>
          <p:nvPr/>
        </p:nvSpPr>
        <p:spPr>
          <a:xfrm>
            <a:off x="3856703" y="3203779"/>
            <a:ext cx="1408471" cy="343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125562" y="2824316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tx1"/>
                </a:solidFill>
              </a:rPr>
              <a:t>????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2057" name="Picture 9" descr="https://lh3.googleusercontent.com/q_pSPxF-6GuAbNSvRnoNNV7tgN15U4dthWET3iooDi0FYSvsCswcvuZc9QcbNG7uXzBHxgG5ATP5i2b1TMV7lvJRhkD3XB7CvKzrQ_P9GnUMfX_K1mnenG-yJ85K-GadqvENqy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4560990"/>
            <a:ext cx="28575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4232787" y="6215618"/>
            <a:ext cx="7635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>
                <a:latin typeface="Arial" panose="020B0604020202020204" pitchFamily="34" charset="0"/>
                <a:hlinkClick r:id="rId5"/>
              </a:rPr>
              <a:t>Kernel</a:t>
            </a:r>
            <a:endParaRPr lang="en-US" altLang="zh-TW" dirty="0"/>
          </a:p>
          <a:p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444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Arial"/>
              <a:buNone/>
            </a:pPr>
            <a:r>
              <a:rPr lang="en-US" i="0" u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87" name="Google Shape;187;p20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55650" y="1916112"/>
            <a:ext cx="7561262" cy="362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6553200" y="6472237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/>
          </a:p>
        </p:txBody>
      </p:sp>
      <p:pic>
        <p:nvPicPr>
          <p:cNvPr id="188" name="Google Shape;18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1237" y="4900612"/>
            <a:ext cx="3092450" cy="5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41875" y="4316412"/>
            <a:ext cx="1765300" cy="611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0000" y="1305232"/>
            <a:ext cx="7675350" cy="4871731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一顆</a:t>
            </a:r>
            <a:r>
              <a:rPr lang="en-US" altLang="zh-TW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決策樹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容易理解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BUT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效果差</a:t>
            </a: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一顆不夠你有試過一大堆嗎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fontAlgn="base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Bagging: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透過抽樣的方式生成樹，每棵樹彼此獨立</a:t>
            </a:r>
          </a:p>
          <a:p>
            <a:pPr fontAlgn="base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Boosting: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透過序列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(additive)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的方式生成樹，後面生成的樹會與前面的樹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有關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一般來說，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Boosting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的模型會比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Bagging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來的準確</a:t>
            </a:r>
          </a:p>
          <a:p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3074" name="Picture 2" descr="https://lh6.googleusercontent.com/TyFvYDjiyRC0leG9YoFlwRLkfnwH0EU87QiXYXae9jyoXirRdZ9X-UDEELaXqan9p3ywxrkpbmSG5C6mnxGPb9bmmQQIPn5owMW373TxHEhgXNoU8sg3Dk3MV_R_RLtPT6-Nk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344" y="3804684"/>
            <a:ext cx="3907606" cy="255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20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Arial"/>
              <a:buNone/>
            </a:pPr>
            <a:r>
              <a:rPr lang="en-US" i="0" u="none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隨機森林</a:t>
            </a:r>
            <a:r>
              <a:rPr lang="en-US" i="0" u="none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 (Random forest, RF)</a:t>
            </a:r>
            <a:endParaRPr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7" name="Google Shape;217;p24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27087" y="2565400"/>
            <a:ext cx="2601912" cy="20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 txBox="1"/>
          <p:nvPr/>
        </p:nvSpPr>
        <p:spPr>
          <a:xfrm>
            <a:off x="6553200" y="6472237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 rotWithShape="1">
          <a:blip r:embed="rId4">
            <a:alphaModFix/>
          </a:blip>
          <a:srcRect l="3262" r="2127" b="10328"/>
          <a:stretch/>
        </p:blipFill>
        <p:spPr>
          <a:xfrm>
            <a:off x="3779837" y="2565400"/>
            <a:ext cx="45370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i="0" u="none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GBDT(Boosting)</a:t>
            </a:r>
            <a:endParaRPr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5" name="Google Shape;225;p25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 l="2427" t="25642" r="2748" b="11040"/>
          <a:stretch/>
        </p:blipFill>
        <p:spPr>
          <a:xfrm>
            <a:off x="504031" y="1924905"/>
            <a:ext cx="8135937" cy="407511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/>
          <p:nvPr/>
        </p:nvSpPr>
        <p:spPr>
          <a:xfrm>
            <a:off x="6553200" y="6472237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orbel"/>
              <a:buNone/>
            </a:pPr>
            <a:r>
              <a:rPr lang="en-US" i="0" u="none" dirty="0" err="1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rPr>
              <a:t>e</a:t>
            </a:r>
            <a:r>
              <a:rPr lang="en-US" i="0" u="none" dirty="0" err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lang="en-US" i="0" u="none" dirty="0" err="1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rPr>
              <a:t>treme</a:t>
            </a:r>
            <a:r>
              <a:rPr lang="en-US" i="0" u="none" dirty="0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i="0" u="none" dirty="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r>
              <a:rPr lang="en-US" i="0" u="none" dirty="0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rPr>
              <a:t>radient </a:t>
            </a:r>
            <a:r>
              <a:rPr lang="en-US" i="0" u="none" dirty="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B</a:t>
            </a:r>
            <a:r>
              <a:rPr lang="en-US" i="0" u="none" dirty="0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rPr>
              <a:t>oosting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6553200" y="6472237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075" y="2675654"/>
            <a:ext cx="498157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38837" y="2886792"/>
            <a:ext cx="2414587" cy="131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/>
          <p:nvPr/>
        </p:nvSpPr>
        <p:spPr>
          <a:xfrm>
            <a:off x="6599237" y="4283792"/>
            <a:ext cx="1641475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dirty="0" err="1">
                <a:solidFill>
                  <a:schemeClr val="tx1"/>
                </a:solidFill>
                <a:sym typeface="Arial"/>
              </a:rPr>
              <a:t>XGBoost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idx="1"/>
          </p:nvPr>
        </p:nvSpPr>
        <p:spPr>
          <a:xfrm>
            <a:off x="468312" y="1052512"/>
            <a:ext cx="8135937" cy="53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b="0" i="0" u="none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XGBoost</a:t>
            </a:r>
            <a:r>
              <a:rPr lang="en-US" b="0" i="0" u="none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 model </a:t>
            </a:r>
            <a:r>
              <a:rPr lang="en-US" b="0" i="0" u="none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非常強大，但也容易</a:t>
            </a:r>
            <a:r>
              <a:rPr lang="en-US" b="0" i="0" u="none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 </a:t>
            </a:r>
            <a:r>
              <a:rPr lang="en-US" b="0" i="0" u="none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Overfitting，Earlystop</a:t>
            </a:r>
            <a:r>
              <a:rPr lang="en-US" b="0" i="0" u="none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 </a:t>
            </a:r>
            <a:r>
              <a:rPr lang="en-US" b="0" i="0" u="none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幫助我們在</a:t>
            </a:r>
            <a:r>
              <a:rPr lang="en-US" b="0" i="0" u="none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 Overfitting </a:t>
            </a:r>
            <a:r>
              <a:rPr lang="en-US" b="0" i="0" u="none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前提早停下來</a:t>
            </a:r>
            <a:endParaRPr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9"/>
          <p:cNvSpPr txBox="1"/>
          <p:nvPr/>
        </p:nvSpPr>
        <p:spPr>
          <a:xfrm>
            <a:off x="6553200" y="6472237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/>
          </a:p>
        </p:txBody>
      </p:sp>
      <p:pic>
        <p:nvPicPr>
          <p:cNvPr id="256" name="Google Shape;256;p29"/>
          <p:cNvPicPr preferRelativeResize="0"/>
          <p:nvPr/>
        </p:nvPicPr>
        <p:blipFill rotWithShape="1">
          <a:blip r:embed="rId3">
            <a:alphaModFix/>
          </a:blip>
          <a:srcRect t="11338"/>
          <a:stretch/>
        </p:blipFill>
        <p:spPr>
          <a:xfrm>
            <a:off x="838915" y="2258448"/>
            <a:ext cx="7394729" cy="3348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628650" y="-13235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zh-TW" b="1" dirty="0"/>
              <a:t>AI</a:t>
            </a:r>
            <a:r>
              <a:rPr lang="zh-TW" altLang="en-US" b="1" dirty="0"/>
              <a:t>技術簡介</a:t>
            </a:r>
            <a:endParaRPr lang="en-US" altLang="zh-TW" b="1" dirty="0"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Arial"/>
              <a:buNone/>
            </a:pPr>
            <a:fld id="{00000000-1234-1234-1234-123412341234}" type="slidenum">
              <a:rPr lang="en-US" smtClean="0"/>
              <a:t>2</a:t>
            </a:fld>
            <a:endParaRPr dirty="0"/>
          </a:p>
        </p:txBody>
      </p:sp>
      <p:sp>
        <p:nvSpPr>
          <p:cNvPr id="6" name="圓角矩形 5"/>
          <p:cNvSpPr/>
          <p:nvPr/>
        </p:nvSpPr>
        <p:spPr>
          <a:xfrm>
            <a:off x="624830" y="3834550"/>
            <a:ext cx="7948225" cy="25853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821082" y="4566204"/>
            <a:ext cx="3682611" cy="62626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842721" y="4655485"/>
            <a:ext cx="3398787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監督</a:t>
            </a:r>
            <a:r>
              <a:rPr lang="zh-TW" altLang="en-US" sz="2000" dirty="0">
                <a:solidFill>
                  <a:schemeClr val="bg1"/>
                </a:solidFill>
              </a:rPr>
              <a:t>式</a:t>
            </a:r>
            <a:r>
              <a:rPr lang="zh-TW" altLang="en-US" sz="2000" dirty="0" smtClean="0">
                <a:solidFill>
                  <a:schemeClr val="bg1"/>
                </a:solidFill>
              </a:rPr>
              <a:t>學習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821082" y="5433395"/>
            <a:ext cx="3682611" cy="59426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96325" y="5542626"/>
            <a:ext cx="3607368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連續資料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669861" y="4566204"/>
            <a:ext cx="3706605" cy="62626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878037" y="4685180"/>
            <a:ext cx="3116384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非監督式學習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908589" y="4007618"/>
            <a:ext cx="178882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TW" sz="2400" dirty="0" smtClean="0"/>
              <a:t>Most Task</a:t>
            </a:r>
            <a:endParaRPr lang="zh-TW" altLang="en-US" sz="2400" dirty="0"/>
          </a:p>
        </p:txBody>
      </p:sp>
      <p:grpSp>
        <p:nvGrpSpPr>
          <p:cNvPr id="14" name="群組 13"/>
          <p:cNvGrpSpPr/>
          <p:nvPr/>
        </p:nvGrpSpPr>
        <p:grpSpPr>
          <a:xfrm>
            <a:off x="5239608" y="1390843"/>
            <a:ext cx="3362229" cy="1740048"/>
            <a:chOff x="3315819" y="1013567"/>
            <a:chExt cx="4684573" cy="2131359"/>
          </a:xfrm>
        </p:grpSpPr>
        <p:grpSp>
          <p:nvGrpSpPr>
            <p:cNvPr id="15" name="群組 14"/>
            <p:cNvGrpSpPr/>
            <p:nvPr/>
          </p:nvGrpSpPr>
          <p:grpSpPr>
            <a:xfrm>
              <a:off x="3315819" y="1013567"/>
              <a:ext cx="4684573" cy="2131359"/>
              <a:chOff x="362853" y="980555"/>
              <a:chExt cx="4684573" cy="2131359"/>
            </a:xfrm>
          </p:grpSpPr>
          <p:sp>
            <p:nvSpPr>
              <p:cNvPr id="17" name="橢圓 16"/>
              <p:cNvSpPr/>
              <p:nvPr/>
            </p:nvSpPr>
            <p:spPr>
              <a:xfrm>
                <a:off x="362853" y="980555"/>
                <a:ext cx="4684573" cy="2131359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802511" y="1567291"/>
                <a:ext cx="514588" cy="100920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TW" altLang="en-US" sz="1200" dirty="0" smtClean="0">
                    <a:solidFill>
                      <a:schemeClr val="tx1"/>
                    </a:solidFill>
                  </a:rPr>
                  <a:t>人工智慧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橢圓 18"/>
              <p:cNvSpPr/>
              <p:nvPr/>
            </p:nvSpPr>
            <p:spPr>
              <a:xfrm>
                <a:off x="1348728" y="1186036"/>
                <a:ext cx="3693053" cy="1715202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1572768" y="1581076"/>
                <a:ext cx="514588" cy="1073591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TW" altLang="en-US" sz="1200" dirty="0" smtClean="0">
                    <a:solidFill>
                      <a:schemeClr val="tx1"/>
                    </a:solidFill>
                  </a:rPr>
                  <a:t>機器學習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橢圓 20"/>
              <p:cNvSpPr/>
              <p:nvPr/>
            </p:nvSpPr>
            <p:spPr>
              <a:xfrm>
                <a:off x="2199301" y="1371866"/>
                <a:ext cx="2842480" cy="1320162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2549710" y="1581389"/>
                <a:ext cx="430101" cy="1073591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TW" altLang="en-US" sz="1200" dirty="0"/>
                  <a:t>深</a:t>
                </a:r>
                <a:r>
                  <a:rPr lang="zh-TW" altLang="en-US" sz="1200" dirty="0" smtClean="0"/>
                  <a:t>度學習</a:t>
                </a:r>
                <a:endParaRPr lang="zh-TW" altLang="en-US" sz="1200" dirty="0"/>
              </a:p>
            </p:txBody>
          </p:sp>
        </p:grp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7959" y="1506338"/>
              <a:ext cx="1521608" cy="1140622"/>
            </a:xfrm>
            <a:prstGeom prst="rect">
              <a:avLst/>
            </a:prstGeom>
          </p:spPr>
        </p:pic>
      </p:grpSp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4"/>
          <a:srcRect l="4024" t="8746" r="6693" b="13277"/>
          <a:stretch/>
        </p:blipFill>
        <p:spPr>
          <a:xfrm>
            <a:off x="454209" y="996687"/>
            <a:ext cx="4675654" cy="2597586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3544173" y="3555815"/>
            <a:ext cx="15856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 smtClean="0"/>
              <a:t>圖片出處：</a:t>
            </a:r>
            <a:r>
              <a:rPr lang="en-US" altLang="zh-TW" sz="1000" dirty="0" smtClean="0">
                <a:hlinkClick r:id="rId5"/>
              </a:rPr>
              <a:t>NVidia’s Blog</a:t>
            </a:r>
            <a:endParaRPr lang="zh-TW" altLang="en-US" sz="1000" dirty="0"/>
          </a:p>
        </p:txBody>
      </p:sp>
      <p:sp>
        <p:nvSpPr>
          <p:cNvPr id="25" name="圓角矩形 24"/>
          <p:cNvSpPr/>
          <p:nvPr/>
        </p:nvSpPr>
        <p:spPr>
          <a:xfrm>
            <a:off x="4693855" y="5433395"/>
            <a:ext cx="3682611" cy="59426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4693856" y="5492895"/>
            <a:ext cx="368261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非連續資料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91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452804" y="782814"/>
            <a:ext cx="7886700" cy="132556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tx1"/>
                </a:solidFill>
              </a:rPr>
              <a:t>其實ML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DL都是在學一個函數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109" name="Google Shape;109;p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1" y="2804618"/>
            <a:ext cx="2610732" cy="174272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955189" y="3291257"/>
            <a:ext cx="1186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>
                <a:solidFill>
                  <a:srgbClr val="FF0000"/>
                </a:solidFill>
              </a:rPr>
              <a:t>F(x)</a:t>
            </a:r>
            <a:endParaRPr lang="zh-TW" altLang="en-US" sz="4400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/>
          <p:cNvCxnSpPr>
            <a:endCxn id="5" idx="1"/>
          </p:cNvCxnSpPr>
          <p:nvPr/>
        </p:nvCxnSpPr>
        <p:spPr>
          <a:xfrm>
            <a:off x="3361499" y="3675977"/>
            <a:ext cx="59369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5" idx="3"/>
          </p:cNvCxnSpPr>
          <p:nvPr/>
        </p:nvCxnSpPr>
        <p:spPr>
          <a:xfrm flipV="1">
            <a:off x="5141732" y="3675977"/>
            <a:ext cx="59369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735422" y="3405816"/>
            <a:ext cx="2779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 smtClean="0">
                <a:solidFill>
                  <a:schemeClr val="tx1"/>
                </a:solidFill>
              </a:rPr>
              <a:t>Lebron</a:t>
            </a:r>
            <a:r>
              <a:rPr lang="en-US" altLang="zh-TW" sz="3200" dirty="0" smtClean="0">
                <a:solidFill>
                  <a:schemeClr val="tx1"/>
                </a:solidFill>
              </a:rPr>
              <a:t> James</a:t>
            </a:r>
            <a:endParaRPr lang="zh-TW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09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監督式</a:t>
            </a:r>
            <a:r>
              <a:rPr lang="en-US" dirty="0"/>
              <a:t>/</a:t>
            </a:r>
            <a:r>
              <a:rPr lang="en-US" dirty="0" err="1"/>
              <a:t>非監督式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監督式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非監督式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41" y="2509223"/>
            <a:ext cx="1635844" cy="109196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474492" y="3601184"/>
            <a:ext cx="1988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 smtClean="0">
                <a:solidFill>
                  <a:schemeClr val="tx1"/>
                </a:solidFill>
              </a:rPr>
              <a:t>Lebron</a:t>
            </a:r>
            <a:r>
              <a:rPr lang="en-US" altLang="zh-TW" sz="2000" dirty="0" smtClean="0">
                <a:solidFill>
                  <a:schemeClr val="tx1"/>
                </a:solidFill>
              </a:rPr>
              <a:t> James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605" y="2509223"/>
            <a:ext cx="1638966" cy="109196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341717" y="3601184"/>
            <a:ext cx="1988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tx1"/>
                </a:solidFill>
              </a:rPr>
              <a:t>James</a:t>
            </a:r>
            <a:r>
              <a:rPr lang="zh-TW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</a:rPr>
              <a:t>Harden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385391" y="2855148"/>
            <a:ext cx="1988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</a:rPr>
              <a:t>是誰</a:t>
            </a:r>
            <a:r>
              <a:rPr lang="en-US" altLang="zh-TW" sz="2000" dirty="0" smtClean="0">
                <a:solidFill>
                  <a:schemeClr val="tx1"/>
                </a:solidFill>
              </a:rPr>
              <a:t>?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41" y="4830762"/>
            <a:ext cx="1635844" cy="109196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605" y="4830762"/>
            <a:ext cx="1638966" cy="1091961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385391" y="5115140"/>
            <a:ext cx="1988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</a:rPr>
              <a:t>分兩群</a:t>
            </a:r>
            <a:r>
              <a:rPr lang="en-US" altLang="zh-TW" sz="2000" dirty="0" smtClean="0">
                <a:solidFill>
                  <a:schemeClr val="tx1"/>
                </a:solidFill>
              </a:rPr>
              <a:t>?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385391" y="1940277"/>
            <a:ext cx="1988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</a:rPr>
              <a:t>目標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21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續</a:t>
            </a:r>
            <a:r>
              <a:rPr 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/非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連續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續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dirty="0" smtClean="0"/>
              <a:t>非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連續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41" y="2509223"/>
            <a:ext cx="1635844" cy="109196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983561" y="3601184"/>
            <a:ext cx="1988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對火箭</a:t>
            </a:r>
            <a:endParaRPr lang="en-US" altLang="zh-TW" sz="16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37</a:t>
            </a:r>
            <a:r>
              <a:rPr lang="zh-TW" altLang="en-US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mins</a:t>
            </a:r>
            <a:endParaRPr lang="zh-TW" altLang="en-US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605" y="2509223"/>
            <a:ext cx="1638966" cy="109196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385391" y="2855148"/>
            <a:ext cx="1988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</a:rPr>
              <a:t>得幾分</a:t>
            </a:r>
            <a:r>
              <a:rPr lang="en-US" altLang="zh-TW" sz="2000" dirty="0" smtClean="0">
                <a:solidFill>
                  <a:schemeClr val="tx1"/>
                </a:solidFill>
              </a:rPr>
              <a:t>?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41" y="4830762"/>
            <a:ext cx="1635844" cy="109196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43" y="4830762"/>
            <a:ext cx="1638966" cy="1091961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463579" y="5176687"/>
            <a:ext cx="1988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/>
                </a:solidFill>
              </a:rPr>
              <a:t>贏</a:t>
            </a:r>
            <a:r>
              <a:rPr lang="zh-TW" altLang="en-US" sz="2000" dirty="0" smtClean="0">
                <a:solidFill>
                  <a:schemeClr val="tx1"/>
                </a:solidFill>
              </a:rPr>
              <a:t>還</a:t>
            </a:r>
            <a:r>
              <a:rPr lang="zh-TW" altLang="en-US" sz="2000" dirty="0">
                <a:solidFill>
                  <a:schemeClr val="tx1"/>
                </a:solidFill>
              </a:rPr>
              <a:t>輸</a:t>
            </a:r>
            <a:r>
              <a:rPr lang="en-US" altLang="zh-TW" sz="2000" dirty="0" smtClean="0">
                <a:solidFill>
                  <a:schemeClr val="tx1"/>
                </a:solidFill>
              </a:rPr>
              <a:t>?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904783" y="3577660"/>
            <a:ext cx="1988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對湖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en-US" altLang="zh-TW" sz="16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42</a:t>
            </a:r>
            <a:r>
              <a:rPr lang="zh-TW" altLang="en-US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mins</a:t>
            </a:r>
            <a:endParaRPr lang="zh-TW" altLang="en-US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256283" y="5902827"/>
            <a:ext cx="249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 pts 9 </a:t>
            </a:r>
            <a:r>
              <a:rPr lang="en-US" altLang="zh-TW" sz="1600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ast</a:t>
            </a: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10 </a:t>
            </a:r>
            <a:r>
              <a:rPr lang="en-US" altLang="zh-TW" sz="1600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rb</a:t>
            </a: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 </a:t>
            </a:r>
            <a:r>
              <a:rPr lang="en-US" altLang="zh-TW" sz="1600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</a:t>
            </a:r>
            <a:endParaRPr lang="zh-TW" altLang="en-US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746822" y="5902827"/>
            <a:ext cx="249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42 pts 5 </a:t>
            </a:r>
            <a:r>
              <a:rPr lang="en-US" altLang="zh-TW" sz="1600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ast</a:t>
            </a: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3 </a:t>
            </a:r>
            <a:r>
              <a:rPr lang="en-US" altLang="zh-TW" sz="1600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</a:t>
            </a:r>
            <a:endParaRPr lang="zh-TW" altLang="en-US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385391" y="1940277"/>
            <a:ext cx="1988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</a:rPr>
              <a:t>目標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33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關於資料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</a:t>
            </a:r>
            <a:r>
              <a:rPr lang="en-US" dirty="0" smtClean="0"/>
              <a:t>：</a:t>
            </a:r>
            <a:endParaRPr dirty="0"/>
          </a:p>
        </p:txBody>
      </p:sp>
      <p:sp>
        <p:nvSpPr>
          <p:cNvPr id="134" name="Google Shape;134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前處理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資料集切分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資料特徵工程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模型訓練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模型驗證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714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統計資料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/>
          </a:p>
          <a:p>
            <a:r>
              <a:rPr lang="en-US" altLang="zh-TW" dirty="0" smtClean="0"/>
              <a:t>Outlier</a:t>
            </a:r>
          </a:p>
          <a:p>
            <a:endParaRPr lang="en-US" altLang="zh-TW" dirty="0"/>
          </a:p>
          <a:p>
            <a:r>
              <a:rPr lang="en-US" altLang="zh-TW" dirty="0" err="1" smtClean="0"/>
              <a:t>NaN</a:t>
            </a:r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044" y="1870077"/>
            <a:ext cx="5386541" cy="327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4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向下箭號 32"/>
          <p:cNvSpPr/>
          <p:nvPr/>
        </p:nvSpPr>
        <p:spPr>
          <a:xfrm rot="16702807">
            <a:off x="2822008" y="2583040"/>
            <a:ext cx="873227" cy="5616178"/>
          </a:xfrm>
          <a:prstGeom prst="downArrow">
            <a:avLst>
              <a:gd name="adj1" fmla="val 100000"/>
              <a:gd name="adj2" fmla="val 53388"/>
            </a:avLst>
          </a:prstGeom>
          <a:solidFill>
            <a:srgbClr val="C1F2E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3226935" y="5050557"/>
            <a:ext cx="2454519" cy="58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4717437" y="5136152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800" dirty="0" smtClean="0">
                <a:solidFill>
                  <a:schemeClr val="tx1"/>
                </a:solidFill>
              </a:rPr>
              <a:t>epoch4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2311113" y="4835873"/>
            <a:ext cx="2454519" cy="58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3801615" y="4921468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800" dirty="0" smtClean="0">
                <a:solidFill>
                  <a:schemeClr val="tx1"/>
                </a:solidFill>
              </a:rPr>
              <a:t>epoch3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1358569" y="4633348"/>
            <a:ext cx="2454519" cy="58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800900" y="4707102"/>
            <a:ext cx="1034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 smtClean="0">
                <a:solidFill>
                  <a:schemeClr val="tx1"/>
                </a:solidFill>
              </a:rPr>
              <a:t>epoch2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資料集切分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48460" y="1784924"/>
            <a:ext cx="8209740" cy="46166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All data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248460" y="2539109"/>
            <a:ext cx="6020968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Train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269428" y="2539109"/>
            <a:ext cx="2188772" cy="46166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Test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set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248461" y="3293294"/>
            <a:ext cx="4497916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Train set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746376" y="3293293"/>
            <a:ext cx="1523052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Valid set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2383119" y="3849787"/>
            <a:ext cx="228600" cy="4498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 17"/>
          <p:cNvSpPr/>
          <p:nvPr/>
        </p:nvSpPr>
        <p:spPr>
          <a:xfrm>
            <a:off x="406025" y="4393842"/>
            <a:ext cx="2454519" cy="667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06025" y="4536703"/>
            <a:ext cx="2454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800" dirty="0" smtClean="0">
                <a:solidFill>
                  <a:schemeClr val="tx1"/>
                </a:solidFill>
              </a:rPr>
              <a:t>Model training epoch1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616907" y="5106134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800" dirty="0" smtClean="0">
                <a:solidFill>
                  <a:schemeClr val="tx1"/>
                </a:solidFill>
              </a:rPr>
              <a:t>…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42314" y="4147690"/>
            <a:ext cx="915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800" dirty="0" smtClean="0">
                <a:solidFill>
                  <a:schemeClr val="tx1"/>
                </a:solidFill>
              </a:rPr>
              <a:t>Stop!!!!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28" name="向下箭號 27"/>
          <p:cNvSpPr/>
          <p:nvPr/>
        </p:nvSpPr>
        <p:spPr>
          <a:xfrm>
            <a:off x="5388307" y="3896694"/>
            <a:ext cx="228600" cy="1024773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圓角矩形 28"/>
          <p:cNvSpPr/>
          <p:nvPr/>
        </p:nvSpPr>
        <p:spPr>
          <a:xfrm>
            <a:off x="6136554" y="5530346"/>
            <a:ext cx="2454519" cy="58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675163" y="5649903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800" dirty="0" smtClean="0">
                <a:solidFill>
                  <a:schemeClr val="tx1"/>
                </a:solidFill>
              </a:rPr>
              <a:t>Final Model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31" name="向下箭號 30"/>
          <p:cNvSpPr/>
          <p:nvPr/>
        </p:nvSpPr>
        <p:spPr>
          <a:xfrm>
            <a:off x="7249514" y="3151022"/>
            <a:ext cx="228600" cy="228776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7414148" y="4046522"/>
            <a:ext cx="1082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800" dirty="0" smtClean="0">
                <a:solidFill>
                  <a:schemeClr val="tx1"/>
                </a:solidFill>
              </a:rPr>
              <a:t>Evaluate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00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Overfitting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793" y="1614948"/>
            <a:ext cx="5410413" cy="188041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9" y="3780401"/>
            <a:ext cx="2857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7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深度">
  <a:themeElements>
    <a:clrScheme name="深度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深度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深度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TM04033923[[fn=深度]]</Template>
  <TotalTime>291</TotalTime>
  <Words>447</Words>
  <Application>Microsoft Office PowerPoint</Application>
  <PresentationFormat>如螢幕大小 (4:3)</PresentationFormat>
  <Paragraphs>178</Paragraphs>
  <Slides>19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6" baseType="lpstr">
      <vt:lpstr>微軟正黑體</vt:lpstr>
      <vt:lpstr>新細明體</vt:lpstr>
      <vt:lpstr>Corbel</vt:lpstr>
      <vt:lpstr>Arial</vt:lpstr>
      <vt:lpstr>Times New Roman</vt:lpstr>
      <vt:lpstr>Wingdings</vt:lpstr>
      <vt:lpstr>深度</vt:lpstr>
      <vt:lpstr>講者介紹</vt:lpstr>
      <vt:lpstr>AI技術簡介</vt:lpstr>
      <vt:lpstr>其實ML/DL都是在學一個函數</vt:lpstr>
      <vt:lpstr>監督式/非監督式</vt:lpstr>
      <vt:lpstr>連續/非連續</vt:lpstr>
      <vt:lpstr>關於資料處理：</vt:lpstr>
      <vt:lpstr>資料前處理</vt:lpstr>
      <vt:lpstr>資料集切分</vt:lpstr>
      <vt:lpstr>Overfitting</vt:lpstr>
      <vt:lpstr>防止資料過度擬合方法</vt:lpstr>
      <vt:lpstr>Feature engineering</vt:lpstr>
      <vt:lpstr>ML演算法們</vt:lpstr>
      <vt:lpstr>SVM</vt:lpstr>
      <vt:lpstr>Decision tree</vt:lpstr>
      <vt:lpstr>PowerPoint 簡報</vt:lpstr>
      <vt:lpstr>隨機森林 (Random forest, RF)</vt:lpstr>
      <vt:lpstr>GBDT(Boosting)</vt:lpstr>
      <vt:lpstr>eXtreme Gradient Boosting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and Application of Intelligent Disaster Prevention</dc:title>
  <dc:creator>Funskie</dc:creator>
  <cp:lastModifiedBy>Funskie</cp:lastModifiedBy>
  <cp:revision>24</cp:revision>
  <dcterms:modified xsi:type="dcterms:W3CDTF">2020-08-10T07:18:05Z</dcterms:modified>
</cp:coreProperties>
</file>